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3.jpg" ContentType="image/jp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5" r:id="rId2"/>
    <p:sldId id="268" r:id="rId3"/>
    <p:sldId id="468" r:id="rId4"/>
    <p:sldId id="466" r:id="rId5"/>
    <p:sldId id="465" r:id="rId6"/>
    <p:sldId id="267" r:id="rId7"/>
    <p:sldId id="269" r:id="rId8"/>
    <p:sldId id="270" r:id="rId9"/>
    <p:sldId id="271" r:id="rId10"/>
    <p:sldId id="265" r:id="rId11"/>
    <p:sldId id="266" r:id="rId12"/>
    <p:sldId id="272" r:id="rId13"/>
    <p:sldId id="2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E384C-F449-412C-8873-90BC0ACC6B42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98E81-852B-4A93-BA54-A43B1563244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98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588FB-6772-4EB1-9DC3-53F177AD8F2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550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100" dirty="0" err="1"/>
              <a:t>Priority</a:t>
            </a:r>
            <a:r>
              <a:rPr lang="de-DE" sz="1100" baseline="0" dirty="0"/>
              <a:t> </a:t>
            </a:r>
            <a:r>
              <a:rPr lang="de-DE" sz="1100" baseline="0" dirty="0" err="1"/>
              <a:t>area</a:t>
            </a:r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4D66E-DB14-4F3A-98BE-FA8CBEB5FA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64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dirty="0">
                <a:latin typeface="+mn-lt"/>
                <a:cs typeface="Times New Roman" panose="02020603050405020304" pitchFamily="18" charset="0"/>
              </a:rPr>
              <a:t>brains are Jordan’s most important resource, but education must fit with demands of companies!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4D66E-DB14-4F3A-98BE-FA8CBEB5FA11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66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4D66E-DB14-4F3A-98BE-FA8CBEB5FA11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588FB-6772-4EB1-9DC3-53F177AD8F2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5859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588FB-6772-4EB1-9DC3-53F177AD8F2E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658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55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18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13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5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38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7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7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3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6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2A36C-1633-4704-AA24-03610A6296E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5CA96-A863-40BB-A5ED-89ECCDCC41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3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hyperlink" Target="https://commons.wikimedia.org/wiki/File:Facebook_Logo_Mini.sv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hyperlink" Target="https://www.facebook.com/DualStudiesGJU" TargetMode="External"/><Relationship Id="rId10" Type="http://schemas.openxmlformats.org/officeDocument/2006/relationships/image" Target="../media/image3.jpg"/><Relationship Id="rId4" Type="http://schemas.openxmlformats.org/officeDocument/2006/relationships/image" Target="../media/image21.svg"/><Relationship Id="rId9" Type="http://schemas.openxmlformats.org/officeDocument/2006/relationships/hyperlink" Target="http://www.gju.edu.jo/Dual-Studie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microsoft.com/office/2007/relationships/hdphoto" Target="../media/hdphoto1.wdp"/><Relationship Id="rId2" Type="http://schemas.openxmlformats.org/officeDocument/2006/relationships/hyperlink" Target="https://www.youtube.com/watch?v=7xEMIZXeao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96F1A88-3836-4D69-9EF3-2B5C0C2089FA}"/>
              </a:ext>
            </a:extLst>
          </p:cNvPr>
          <p:cNvSpPr/>
          <p:nvPr/>
        </p:nvSpPr>
        <p:spPr>
          <a:xfrm>
            <a:off x="8706521" y="2214860"/>
            <a:ext cx="24942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DUAL STUDIES</a:t>
            </a:r>
            <a:endParaRPr lang="en-US" sz="28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423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076006" y="1398269"/>
            <a:ext cx="199099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40" dirty="0">
                <a:solidFill>
                  <a:srgbClr val="FFFFFF"/>
                </a:solidFill>
                <a:latin typeface="Trebuchet MS"/>
                <a:cs typeface="Trebuchet MS"/>
              </a:rPr>
              <a:t>Whe</a:t>
            </a:r>
            <a:r>
              <a:rPr spc="-2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pc="-12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pc="-9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pc="-114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pc="-12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pc="-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pc="-130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pc="-7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pc="-65" dirty="0">
                <a:solidFill>
                  <a:srgbClr val="FFFFFF"/>
                </a:solidFill>
                <a:latin typeface="Trebuchet MS"/>
                <a:cs typeface="Trebuchet MS"/>
              </a:rPr>
              <a:t>?</a:t>
            </a:r>
            <a:endParaRPr dirty="0">
              <a:latin typeface="Trebuchet MS"/>
              <a:cs typeface="Trebuchet MS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819505"/>
              </p:ext>
            </p:extLst>
          </p:nvPr>
        </p:nvGraphicFramePr>
        <p:xfrm>
          <a:off x="1853661" y="1689418"/>
          <a:ext cx="8213448" cy="28695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7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7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7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606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b="1" spc="30" dirty="0">
                          <a:solidFill>
                            <a:srgbClr val="FFFFFF"/>
                          </a:solidFill>
                          <a:latin typeface="ScalaSansPro-Bold" panose="020B0804020101020102" pitchFamily="34" charset="0"/>
                          <a:cs typeface="Trebuchet MS"/>
                        </a:rPr>
                        <a:t>Major</a:t>
                      </a:r>
                      <a:endParaRPr sz="1800" dirty="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189B3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b="1" spc="50" dirty="0">
                          <a:solidFill>
                            <a:srgbClr val="FFFFFF"/>
                          </a:solidFill>
                          <a:latin typeface="ScalaSansPro-Bold" panose="020B0804020101020102" pitchFamily="34" charset="0"/>
                          <a:cs typeface="Trebuchet MS"/>
                        </a:rPr>
                        <a:t>Start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189B3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b="1" spc="75" dirty="0">
                          <a:solidFill>
                            <a:srgbClr val="FFFFFF"/>
                          </a:solidFill>
                          <a:latin typeface="ScalaSansPro-Bold" panose="020B0804020101020102" pitchFamily="34" charset="0"/>
                          <a:cs typeface="Trebuchet MS"/>
                        </a:rPr>
                        <a:t>Number</a:t>
                      </a:r>
                      <a:r>
                        <a:rPr sz="1800" b="1" spc="-60" dirty="0">
                          <a:solidFill>
                            <a:srgbClr val="FFFFFF"/>
                          </a:solidFill>
                          <a:latin typeface="ScalaSansPro-Bold" panose="020B0804020101020102" pitchFamily="34" charset="0"/>
                          <a:cs typeface="Trebuchet MS"/>
                        </a:rPr>
                        <a:t> </a:t>
                      </a:r>
                      <a:r>
                        <a:rPr sz="1800" b="1" spc="-40" dirty="0">
                          <a:solidFill>
                            <a:srgbClr val="FFFFFF"/>
                          </a:solidFill>
                          <a:latin typeface="ScalaSansPro-Bold" panose="020B0804020101020102" pitchFamily="34" charset="0"/>
                          <a:cs typeface="Trebuchet MS"/>
                        </a:rPr>
                        <a:t>of</a:t>
                      </a:r>
                      <a:r>
                        <a:rPr sz="1800" b="1" spc="-55" dirty="0">
                          <a:solidFill>
                            <a:srgbClr val="FFFFFF"/>
                          </a:solidFill>
                          <a:latin typeface="ScalaSansPro-Bold" panose="020B0804020101020102" pitchFamily="34" charset="0"/>
                          <a:cs typeface="Trebuchet MS"/>
                        </a:rPr>
                        <a:t> </a:t>
                      </a:r>
                      <a:r>
                        <a:rPr sz="1800" b="1" spc="10" dirty="0">
                          <a:solidFill>
                            <a:srgbClr val="FFFFFF"/>
                          </a:solidFill>
                          <a:latin typeface="ScalaSansPro-Bold" panose="020B0804020101020102" pitchFamily="34" charset="0"/>
                          <a:cs typeface="Trebuchet MS"/>
                        </a:rPr>
                        <a:t>Students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189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06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Logi</a:t>
                      </a:r>
                      <a:r>
                        <a:rPr sz="1800" spc="5" dirty="0">
                          <a:latin typeface="ScalaSansPro-Bold" panose="020B0804020101020102" pitchFamily="34" charset="0"/>
                          <a:cs typeface="Trebuchet MS"/>
                        </a:rPr>
                        <a:t>s</a:t>
                      </a: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tics</a:t>
                      </a:r>
                      <a:r>
                        <a:rPr sz="1800" spc="-70" dirty="0">
                          <a:latin typeface="ScalaSansPro-Bold" panose="020B0804020101020102" pitchFamily="34" charset="0"/>
                          <a:cs typeface="Trebuchet MS"/>
                        </a:rPr>
                        <a:t> </a:t>
                      </a: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S</a:t>
                      </a:r>
                      <a:r>
                        <a:rPr sz="1800" spc="5" dirty="0">
                          <a:latin typeface="ScalaSansPro-Bold" panose="020B0804020101020102" pitchFamily="34" charset="0"/>
                          <a:cs typeface="Trebuchet MS"/>
                        </a:rPr>
                        <a:t>c</a:t>
                      </a:r>
                      <a:r>
                        <a:rPr sz="1800" spc="-5" dirty="0">
                          <a:latin typeface="ScalaSansPro-Bold" panose="020B0804020101020102" pitchFamily="34" charset="0"/>
                          <a:cs typeface="Trebuchet MS"/>
                        </a:rPr>
                        <a:t>ien</a:t>
                      </a:r>
                      <a:r>
                        <a:rPr sz="1800" spc="5" dirty="0">
                          <a:latin typeface="ScalaSansPro-Bold" panose="020B0804020101020102" pitchFamily="34" charset="0"/>
                          <a:cs typeface="Trebuchet MS"/>
                        </a:rPr>
                        <a:t>c</a:t>
                      </a: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e</a:t>
                      </a: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AE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45" dirty="0">
                          <a:latin typeface="ScalaSansPro-Bold" panose="020B0804020101020102" pitchFamily="34" charset="0"/>
                          <a:cs typeface="Trebuchet MS"/>
                        </a:rPr>
                        <a:t>2019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AE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45" dirty="0">
                          <a:latin typeface="ScalaSansPro-Bold" panose="020B0804020101020102" pitchFamily="34" charset="0"/>
                          <a:cs typeface="Trebuchet MS"/>
                        </a:rPr>
                        <a:t>31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06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40" dirty="0">
                          <a:latin typeface="ScalaSansPro-Bold" panose="020B0804020101020102" pitchFamily="34" charset="0"/>
                          <a:cs typeface="Trebuchet MS"/>
                        </a:rPr>
                        <a:t>Computer</a:t>
                      </a:r>
                      <a:r>
                        <a:rPr sz="1800" spc="-85" dirty="0">
                          <a:latin typeface="ScalaSansPro-Bold" panose="020B0804020101020102" pitchFamily="34" charset="0"/>
                          <a:cs typeface="Trebuchet MS"/>
                        </a:rPr>
                        <a:t> </a:t>
                      </a:r>
                      <a:r>
                        <a:rPr sz="1800" spc="-100" dirty="0">
                          <a:latin typeface="ScalaSansPro-Bold" panose="020B0804020101020102" pitchFamily="34" charset="0"/>
                          <a:cs typeface="Trebuchet MS"/>
                        </a:rPr>
                        <a:t>Science</a:t>
                      </a:r>
                      <a:endParaRPr sz="1800" dirty="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1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45" dirty="0">
                          <a:latin typeface="ScalaSansPro-Bold" panose="020B0804020101020102" pitchFamily="34" charset="0"/>
                          <a:cs typeface="Trebuchet MS"/>
                        </a:rPr>
                        <a:t>2019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1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9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06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In</a:t>
                      </a:r>
                      <a:r>
                        <a:rPr sz="1800" spc="-10" dirty="0">
                          <a:latin typeface="ScalaSansPro-Bold" panose="020B0804020101020102" pitchFamily="34" charset="0"/>
                          <a:cs typeface="Trebuchet MS"/>
                        </a:rPr>
                        <a:t>d</a:t>
                      </a: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ustrial</a:t>
                      </a:r>
                      <a:r>
                        <a:rPr sz="1800" spc="-50" dirty="0">
                          <a:latin typeface="ScalaSansPro-Bold" panose="020B0804020101020102" pitchFamily="34" charset="0"/>
                          <a:cs typeface="Trebuchet MS"/>
                        </a:rPr>
                        <a:t> </a:t>
                      </a: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Engineering</a:t>
                      </a: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AE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45" dirty="0">
                          <a:latin typeface="ScalaSansPro-Bold" panose="020B0804020101020102" pitchFamily="34" charset="0"/>
                          <a:cs typeface="Trebuchet MS"/>
                        </a:rPr>
                        <a:t>2020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AE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45" dirty="0">
                          <a:latin typeface="ScalaSansPro-Bold" panose="020B0804020101020102" pitchFamily="34" charset="0"/>
                          <a:cs typeface="Trebuchet MS"/>
                        </a:rPr>
                        <a:t>19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919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International</a:t>
                      </a:r>
                      <a:r>
                        <a:rPr sz="1800" spc="-240" dirty="0">
                          <a:latin typeface="ScalaSansPro-Bold" panose="020B0804020101020102" pitchFamily="34" charset="0"/>
                          <a:cs typeface="Trebuchet MS"/>
                        </a:rPr>
                        <a:t> </a:t>
                      </a: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Ac</a:t>
                      </a:r>
                      <a:r>
                        <a:rPr sz="1800" spc="5" dirty="0">
                          <a:latin typeface="ScalaSansPro-Bold" panose="020B0804020101020102" pitchFamily="34" charset="0"/>
                          <a:cs typeface="Trebuchet MS"/>
                        </a:rPr>
                        <a:t>c</a:t>
                      </a: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ounting</a:t>
                      </a: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1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45" dirty="0">
                          <a:latin typeface="ScalaSansPro-Bold" panose="020B0804020101020102" pitchFamily="34" charset="0"/>
                          <a:cs typeface="Trebuchet MS"/>
                        </a:rPr>
                        <a:t>2021</a:t>
                      </a:r>
                      <a:endParaRPr sz="1800" dirty="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1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latin typeface="ScalaSansPro-Bold" panose="020B0804020101020102" pitchFamily="34" charset="0"/>
                          <a:cs typeface="Trebuchet MS"/>
                        </a:rPr>
                        <a:t>7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C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06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125" dirty="0">
                          <a:latin typeface="ScalaSansPro-Bold" panose="020B0804020101020102" pitchFamily="34" charset="0"/>
                          <a:cs typeface="Trebuchet MS"/>
                        </a:rPr>
                        <a:t>Total</a:t>
                      </a:r>
                      <a:endParaRPr sz="180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A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ScalaSansPro-Bold" panose="020B0804020101020102" pitchFamily="34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AE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45" dirty="0">
                          <a:latin typeface="ScalaSansPro-Bold" panose="020B0804020101020102" pitchFamily="34" charset="0"/>
                          <a:cs typeface="Trebuchet MS"/>
                        </a:rPr>
                        <a:t>68</a:t>
                      </a:r>
                      <a:endParaRPr sz="1800" dirty="0">
                        <a:latin typeface="ScalaSansPro-Bold" panose="020B0804020101020102" pitchFamily="34" charset="0"/>
                        <a:cs typeface="Trebuchet MS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ScalaSansPro-Regular" panose="02000503050000020003"/>
              </a:rPr>
              <a:t>Where are we?</a:t>
            </a:r>
          </a:p>
        </p:txBody>
      </p:sp>
      <p:pic>
        <p:nvPicPr>
          <p:cNvPr id="10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67109" y="0"/>
            <a:ext cx="2124891" cy="127145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03D7399-B37C-45AE-B5BA-F4AD87F7C2DB}"/>
              </a:ext>
            </a:extLst>
          </p:cNvPr>
          <p:cNvCxnSpPr>
            <a:cxnSpLocks/>
          </p:cNvCxnSpPr>
          <p:nvPr/>
        </p:nvCxnSpPr>
        <p:spPr>
          <a:xfrm flipH="1">
            <a:off x="976546" y="1351350"/>
            <a:ext cx="2530134" cy="0"/>
          </a:xfrm>
          <a:prstGeom prst="line">
            <a:avLst/>
          </a:prstGeom>
          <a:scene3d>
            <a:camera prst="obliqueBottom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chteck 1">
            <a:extLst>
              <a:ext uri="{FF2B5EF4-FFF2-40B4-BE49-F238E27FC236}">
                <a16:creationId xmlns:a16="http://schemas.microsoft.com/office/drawing/2014/main" id="{D2D5B3C2-8484-2A48-99E1-A3186EF9B7A0}"/>
              </a:ext>
            </a:extLst>
          </p:cNvPr>
          <p:cNvSpPr/>
          <p:nvPr/>
        </p:nvSpPr>
        <p:spPr>
          <a:xfrm>
            <a:off x="886820" y="4897012"/>
            <a:ext cx="83783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JO" sz="3600" dirty="0">
                <a:latin typeface="ScalaSansPro-Regular" panose="02000503050000020003"/>
                <a:ea typeface="+mj-ea"/>
                <a:cs typeface="+mj-cs"/>
              </a:rPr>
              <a:t>German Year</a:t>
            </a:r>
          </a:p>
          <a:p>
            <a:endParaRPr lang="de-JO" dirty="0">
              <a:latin typeface="ScalaSansPro-Regular" panose="02000503050000020003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JO" sz="2100" dirty="0">
                <a:solidFill>
                  <a:srgbClr val="000000"/>
                </a:solidFill>
                <a:latin typeface="ScalaSansPro-Regular" panose="02000503050000020003"/>
              </a:rPr>
              <a:t>First batch of Logistics DS students started their GY in February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JO" sz="2100" dirty="0">
                <a:solidFill>
                  <a:srgbClr val="000000"/>
                </a:solidFill>
                <a:latin typeface="ScalaSansPro-Regular" panose="02000503050000020003"/>
              </a:rPr>
              <a:t>3 students are currently at Duale Hochschule Baden Württenberg</a:t>
            </a:r>
          </a:p>
        </p:txBody>
      </p:sp>
      <p:cxnSp>
        <p:nvCxnSpPr>
          <p:cNvPr id="6" name="Gerade Verbindung 5">
            <a:extLst>
              <a:ext uri="{FF2B5EF4-FFF2-40B4-BE49-F238E27FC236}">
                <a16:creationId xmlns:a16="http://schemas.microsoft.com/office/drawing/2014/main" id="{8FDD4A80-94FE-DF4A-8FD6-7DEECFCEA0C2}"/>
              </a:ext>
            </a:extLst>
          </p:cNvPr>
          <p:cNvCxnSpPr/>
          <p:nvPr/>
        </p:nvCxnSpPr>
        <p:spPr>
          <a:xfrm>
            <a:off x="976546" y="5579221"/>
            <a:ext cx="2332711" cy="0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150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9377735" y="6277240"/>
            <a:ext cx="9588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spc="-25" dirty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430383" y="6169518"/>
            <a:ext cx="794735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b="1" spc="-75" dirty="0">
                <a:latin typeface="ScalaSansPro-Regular"/>
                <a:cs typeface="Trebuchet MS"/>
              </a:rPr>
              <a:t>3</a:t>
            </a:r>
            <a:r>
              <a:rPr b="1" spc="-70" dirty="0">
                <a:latin typeface="ScalaSansPro-Regular"/>
                <a:cs typeface="Trebuchet MS"/>
              </a:rPr>
              <a:t>5</a:t>
            </a:r>
            <a:r>
              <a:rPr b="1" spc="-65" dirty="0">
                <a:latin typeface="ScalaSansPro-Regular"/>
                <a:cs typeface="Trebuchet MS"/>
              </a:rPr>
              <a:t> </a:t>
            </a:r>
            <a:r>
              <a:rPr b="1" spc="15" dirty="0">
                <a:latin typeface="ScalaSansPro-Regular"/>
                <a:cs typeface="Trebuchet MS"/>
              </a:rPr>
              <a:t>pa</a:t>
            </a:r>
            <a:r>
              <a:rPr b="1" spc="45" dirty="0">
                <a:latin typeface="ScalaSansPro-Regular"/>
                <a:cs typeface="Trebuchet MS"/>
              </a:rPr>
              <a:t>r</a:t>
            </a:r>
            <a:r>
              <a:rPr b="1" dirty="0">
                <a:latin typeface="ScalaSansPro-Regular"/>
                <a:cs typeface="Trebuchet MS"/>
              </a:rPr>
              <a:t>tner</a:t>
            </a:r>
            <a:r>
              <a:rPr b="1" spc="-65" dirty="0">
                <a:latin typeface="ScalaSansPro-Regular"/>
                <a:cs typeface="Trebuchet MS"/>
              </a:rPr>
              <a:t> </a:t>
            </a:r>
            <a:r>
              <a:rPr b="1" spc="75" dirty="0">
                <a:latin typeface="ScalaSansPro-Regular"/>
                <a:cs typeface="Trebuchet MS"/>
              </a:rPr>
              <a:t>com</a:t>
            </a:r>
            <a:r>
              <a:rPr b="1" spc="-20" dirty="0">
                <a:latin typeface="ScalaSansPro-Regular"/>
                <a:cs typeface="Trebuchet MS"/>
              </a:rPr>
              <a:t>pani</a:t>
            </a:r>
            <a:r>
              <a:rPr b="1" spc="-25" dirty="0">
                <a:latin typeface="ScalaSansPro-Regular"/>
                <a:cs typeface="Trebuchet MS"/>
              </a:rPr>
              <a:t>es</a:t>
            </a:r>
            <a:r>
              <a:rPr lang="en-US" dirty="0">
                <a:latin typeface="ScalaSansPro-Regular"/>
                <a:cs typeface="Trebuchet MS"/>
              </a:rPr>
              <a:t>            </a:t>
            </a:r>
            <a:r>
              <a:rPr b="1" spc="-70" dirty="0">
                <a:latin typeface="ScalaSansPro-Regular"/>
                <a:cs typeface="Trebuchet MS"/>
              </a:rPr>
              <a:t>12</a:t>
            </a:r>
            <a:r>
              <a:rPr b="1" spc="-75" dirty="0">
                <a:latin typeface="ScalaSansPro-Regular"/>
                <a:cs typeface="Trebuchet MS"/>
              </a:rPr>
              <a:t> </a:t>
            </a:r>
            <a:r>
              <a:rPr b="1" spc="-45" dirty="0">
                <a:latin typeface="ScalaSansPro-Regular"/>
                <a:cs typeface="Trebuchet MS"/>
              </a:rPr>
              <a:t>of</a:t>
            </a:r>
            <a:r>
              <a:rPr b="1" spc="-60" dirty="0">
                <a:latin typeface="ScalaSansPro-Regular"/>
                <a:cs typeface="Trebuchet MS"/>
              </a:rPr>
              <a:t> </a:t>
            </a:r>
            <a:r>
              <a:rPr b="1" spc="40" dirty="0">
                <a:latin typeface="ScalaSansPro-Regular"/>
                <a:cs typeface="Trebuchet MS"/>
              </a:rPr>
              <a:t>them</a:t>
            </a:r>
            <a:r>
              <a:rPr b="1" spc="-85" dirty="0">
                <a:latin typeface="ScalaSansPro-Regular"/>
                <a:cs typeface="Trebuchet MS"/>
              </a:rPr>
              <a:t> </a:t>
            </a:r>
            <a:r>
              <a:rPr b="1" spc="-45" dirty="0">
                <a:latin typeface="ScalaSansPro-Regular"/>
                <a:cs typeface="Trebuchet MS"/>
              </a:rPr>
              <a:t>joined</a:t>
            </a:r>
            <a:r>
              <a:rPr b="1" spc="-65" dirty="0">
                <a:latin typeface="ScalaSansPro-Regular"/>
                <a:cs typeface="Trebuchet MS"/>
              </a:rPr>
              <a:t> </a:t>
            </a:r>
            <a:r>
              <a:rPr b="1" spc="-15" dirty="0">
                <a:latin typeface="ScalaSansPro-Regular"/>
                <a:cs typeface="Trebuchet MS"/>
              </a:rPr>
              <a:t>the</a:t>
            </a:r>
            <a:r>
              <a:rPr b="1" spc="-75" dirty="0">
                <a:latin typeface="ScalaSansPro-Regular"/>
                <a:cs typeface="Trebuchet MS"/>
              </a:rPr>
              <a:t> </a:t>
            </a:r>
            <a:r>
              <a:rPr b="1" spc="45" dirty="0">
                <a:latin typeface="ScalaSansPro-Regular"/>
                <a:cs typeface="Trebuchet MS"/>
              </a:rPr>
              <a:t>program</a:t>
            </a:r>
            <a:r>
              <a:rPr b="1" spc="-60" dirty="0">
                <a:latin typeface="ScalaSansPro-Regular"/>
                <a:cs typeface="Trebuchet MS"/>
              </a:rPr>
              <a:t> </a:t>
            </a:r>
            <a:r>
              <a:rPr b="1" spc="-15" dirty="0">
                <a:latin typeface="ScalaSansPro-Regular"/>
                <a:cs typeface="Trebuchet MS"/>
              </a:rPr>
              <a:t>this</a:t>
            </a:r>
            <a:r>
              <a:rPr b="1" spc="-75" dirty="0">
                <a:latin typeface="ScalaSansPro-Regular"/>
                <a:cs typeface="Trebuchet MS"/>
              </a:rPr>
              <a:t> </a:t>
            </a:r>
            <a:r>
              <a:rPr b="1" spc="-35" dirty="0">
                <a:latin typeface="ScalaSansPro-Regular"/>
                <a:cs typeface="Trebuchet MS"/>
              </a:rPr>
              <a:t>year</a:t>
            </a:r>
            <a:endParaRPr dirty="0">
              <a:latin typeface="ScalaSansPro-Regular"/>
              <a:cs typeface="Trebuchet MS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94" y="349424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46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42B7B1-F4E8-426A-8BFD-440913079D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5314"/>
            <a:ext cx="10515600" cy="4351338"/>
          </a:xfrm>
        </p:spPr>
        <p:txBody>
          <a:bodyPr/>
          <a:lstStyle/>
          <a:p>
            <a:pPr algn="l" rtl="0"/>
            <a:endParaRPr lang="en-US" dirty="0"/>
          </a:p>
          <a:p>
            <a:pPr marL="0" indent="0">
              <a:buNone/>
            </a:pPr>
            <a:r>
              <a:rPr lang="en-US" dirty="0">
                <a:latin typeface="ScalaSansPro-Regular"/>
              </a:rPr>
              <a:t>         For more information:</a:t>
            </a:r>
          </a:p>
          <a:p>
            <a:pPr algn="l" rtl="0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5557D68-496C-4704-B24D-8FB57AAA9774}"/>
              </a:ext>
            </a:extLst>
          </p:cNvPr>
          <p:cNvGrpSpPr/>
          <p:nvPr/>
        </p:nvGrpSpPr>
        <p:grpSpPr>
          <a:xfrm>
            <a:off x="1620432" y="2843111"/>
            <a:ext cx="7958691" cy="1623580"/>
            <a:chOff x="2089184" y="3429000"/>
            <a:chExt cx="7958691" cy="1623580"/>
          </a:xfrm>
        </p:grpSpPr>
        <p:pic>
          <p:nvPicPr>
            <p:cNvPr id="6" name="Graphic 5" descr="Envelope">
              <a:extLst>
                <a:ext uri="{FF2B5EF4-FFF2-40B4-BE49-F238E27FC236}">
                  <a16:creationId xmlns:a16="http://schemas.microsoft.com/office/drawing/2014/main" id="{7A346C21-F92B-404A-B364-F49214E43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764066" y="3429000"/>
              <a:ext cx="914400" cy="9144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CB80CF-7723-4409-8DD8-418EE844C61E}"/>
                </a:ext>
              </a:extLst>
            </p:cNvPr>
            <p:cNvSpPr/>
            <p:nvPr/>
          </p:nvSpPr>
          <p:spPr>
            <a:xfrm>
              <a:off x="2089184" y="4421638"/>
              <a:ext cx="23022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ScalaSansPro-Regular" panose="02000503050000020003"/>
                </a:rPr>
                <a:t>Dual.Studies@gju.edu.jo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D41C49-067C-43A0-AFF8-EC4E67FCE4A9}"/>
                </a:ext>
              </a:extLst>
            </p:cNvPr>
            <p:cNvSpPr/>
            <p:nvPr/>
          </p:nvSpPr>
          <p:spPr>
            <a:xfrm>
              <a:off x="4742170" y="4467805"/>
              <a:ext cx="237092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ScalaSansPro-Regular" panose="02000503050000020003"/>
                  <a:hlinkClick r:id="rId5"/>
                </a:rPr>
                <a:t>https://www.facebook.com/DualStudiesGJU</a:t>
              </a:r>
              <a:endParaRPr lang="en-US" sz="1600" dirty="0">
                <a:latin typeface="ScalaSansPro-Regular" panose="02000503050000020003"/>
              </a:endParaRPr>
            </a:p>
          </p:txBody>
        </p:sp>
        <p:pic>
          <p:nvPicPr>
            <p:cNvPr id="9" name="Picture 8" descr="Logo, icon&#10;&#10;Description automatically generated">
              <a:extLst>
                <a:ext uri="{FF2B5EF4-FFF2-40B4-BE49-F238E27FC236}">
                  <a16:creationId xmlns:a16="http://schemas.microsoft.com/office/drawing/2014/main" id="{0B998C5F-15A9-4E71-9090-03EE82B979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5747032" y="3612673"/>
              <a:ext cx="598283" cy="65248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C8D7A21-FC2D-437C-B25E-078164C76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84277" y="3612674"/>
              <a:ext cx="808965" cy="808965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F77B553-7762-495B-A821-C025AF3D060D}"/>
                </a:ext>
              </a:extLst>
            </p:cNvPr>
            <p:cNvSpPr/>
            <p:nvPr/>
          </p:nvSpPr>
          <p:spPr>
            <a:xfrm>
              <a:off x="7295775" y="4519575"/>
              <a:ext cx="27521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>
                  <a:latin typeface="ScalaSansPro-Regular" panose="02000503050000020003"/>
                  <a:hlinkClick r:id="rId9"/>
                </a:rPr>
                <a:t>www.gju.edu.jo/Dual-Studies</a:t>
              </a:r>
              <a:endParaRPr lang="en-US" sz="1600" dirty="0">
                <a:latin typeface="ScalaSansPro-Regular" panose="02000503050000020003"/>
              </a:endParaRPr>
            </a:p>
          </p:txBody>
        </p:sp>
      </p:grpSp>
      <p:pic>
        <p:nvPicPr>
          <p:cNvPr id="14" name="object 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067109" y="0"/>
            <a:ext cx="2124891" cy="127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47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hlinkClick r:id="rId2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895" t="8661" r="7161" b="4505"/>
          <a:stretch/>
        </p:blipFill>
        <p:spPr>
          <a:xfrm>
            <a:off x="6816370" y="2696766"/>
            <a:ext cx="2371174" cy="2418062"/>
          </a:xfrm>
          <a:prstGeom prst="rect">
            <a:avLst/>
          </a:prstGeom>
        </p:spPr>
      </p:pic>
      <p:pic>
        <p:nvPicPr>
          <p:cNvPr id="7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67109" y="57219"/>
            <a:ext cx="2124891" cy="1271451"/>
          </a:xfrm>
          <a:prstGeom prst="rect">
            <a:avLst/>
          </a:prstGeom>
        </p:spPr>
      </p:pic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787" y="2155578"/>
            <a:ext cx="5556156" cy="311623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7753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ScalaSansPro-Regular" panose="02000503050000020003"/>
              </a:rPr>
              <a:t>Learn about the experience of our partner companies in the Dual Studies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AA99AF-F55E-446A-A643-ADA89022AD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232" y="3713695"/>
            <a:ext cx="1267968" cy="126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ScalaSansPro-Regular" panose="02000503050000020003"/>
              </a:rPr>
              <a:t>Dual Studies concept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C21193-E42C-4930-B450-BBD366CF9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 dirty="0">
                <a:solidFill>
                  <a:srgbClr val="000000"/>
                </a:solidFill>
                <a:latin typeface="ScalaSansPro-Regular" panose="02000503050000020003"/>
              </a:rPr>
              <a:t>Education must fit with the needs of the Jordanian economy!</a:t>
            </a:r>
          </a:p>
          <a:p>
            <a:pPr>
              <a:spcBef>
                <a:spcPts val="0"/>
              </a:spcBef>
              <a:defRPr/>
            </a:pPr>
            <a:endParaRPr lang="en-US" sz="2000" b="1" dirty="0">
              <a:solidFill>
                <a:srgbClr val="000000"/>
              </a:solidFill>
              <a:latin typeface="ScalaSansPro-Regular" panose="02000503050000020003"/>
            </a:endParaRPr>
          </a:p>
          <a:p>
            <a:pPr>
              <a:spcBef>
                <a:spcPts val="0"/>
              </a:spcBef>
              <a:defRPr/>
            </a:pPr>
            <a:r>
              <a:rPr lang="en-US" sz="2000" dirty="0">
                <a:solidFill>
                  <a:srgbClr val="000000"/>
                </a:solidFill>
                <a:latin typeface="ScalaSansPro-Regular" panose="02000503050000020003"/>
              </a:rPr>
              <a:t>Bridge the existing   </a:t>
            </a:r>
            <a:r>
              <a:rPr lang="en-US" sz="2000" b="1" dirty="0">
                <a:solidFill>
                  <a:srgbClr val="0C89C9"/>
                </a:solidFill>
                <a:latin typeface="ScalaSansPro-Regular" panose="02000503050000020003"/>
              </a:rPr>
              <a:t>g a p  </a:t>
            </a:r>
            <a:r>
              <a:rPr lang="en-US" sz="2000" dirty="0">
                <a:solidFill>
                  <a:srgbClr val="000000"/>
                </a:solidFill>
                <a:latin typeface="ScalaSansPro-Regular" panose="02000503050000020003"/>
              </a:rPr>
              <a:t>between universities and labor market by combining theory and practice     </a:t>
            </a:r>
          </a:p>
          <a:p>
            <a:pPr algn="l" rtl="0"/>
            <a:endParaRPr lang="en-US" sz="2000" dirty="0">
              <a:latin typeface="ScalaSansPro-Regular" panose="02000503050000020003"/>
            </a:endParaRPr>
          </a:p>
        </p:txBody>
      </p:sp>
      <p:pic>
        <p:nvPicPr>
          <p:cNvPr id="3092" name="Picture 20" descr="C:\Users\Magic Systems\AppData\Local\Microsoft\Windows\Temporary Internet Files\Content.IE5\4JAD1QPI\theory-practice-chalkboard-thumbnail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6800" y="3370522"/>
            <a:ext cx="4064000" cy="2743200"/>
          </a:xfrm>
          <a:prstGeom prst="rect">
            <a:avLst/>
          </a:prstGeom>
          <a:noFill/>
        </p:spPr>
      </p:pic>
      <p:pic>
        <p:nvPicPr>
          <p:cNvPr id="7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67109" y="0"/>
            <a:ext cx="2124891" cy="127145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3F26DAB-2BB7-4D96-900F-451C0FB65922}"/>
              </a:ext>
            </a:extLst>
          </p:cNvPr>
          <p:cNvCxnSpPr>
            <a:cxnSpLocks/>
          </p:cNvCxnSpPr>
          <p:nvPr/>
        </p:nvCxnSpPr>
        <p:spPr>
          <a:xfrm flipH="1">
            <a:off x="976546" y="1351350"/>
            <a:ext cx="4021582" cy="0"/>
          </a:xfrm>
          <a:prstGeom prst="line">
            <a:avLst/>
          </a:prstGeom>
          <a:scene3d>
            <a:camera prst="obliqueBottom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369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1563" y="155193"/>
            <a:ext cx="8229600" cy="1143000"/>
          </a:xfrm>
        </p:spPr>
        <p:txBody>
          <a:bodyPr/>
          <a:lstStyle/>
          <a:p>
            <a:r>
              <a:rPr lang="de-DE" sz="4800" b="1" dirty="0" err="1">
                <a:ea typeface="+mn-ea"/>
                <a:cs typeface="Times New Roman" panose="02020603050405020304" pitchFamily="18" charset="0"/>
              </a:rPr>
              <a:t>Context</a:t>
            </a:r>
            <a:endParaRPr lang="de-DE" sz="4800" b="1" dirty="0"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1562" y="1627266"/>
            <a:ext cx="9980951" cy="4525963"/>
          </a:xfrm>
        </p:spPr>
        <p:txBody>
          <a:bodyPr>
            <a:norm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King </a:t>
            </a:r>
            <a:r>
              <a:rPr lang="en-US" dirty="0" err="1">
                <a:cs typeface="Times New Roman" panose="02020603050405020304" pitchFamily="18" charset="0"/>
              </a:rPr>
              <a:t>Abdallah</a:t>
            </a:r>
            <a:r>
              <a:rPr lang="en-US" dirty="0">
                <a:cs typeface="Times New Roman" panose="02020603050405020304" pitchFamily="18" charset="0"/>
              </a:rPr>
              <a:t> II, 7th discussion paper</a:t>
            </a: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sz="2200" dirty="0"/>
              <a:t>“Our </a:t>
            </a:r>
            <a:r>
              <a:rPr lang="en-US" sz="2200" b="1" dirty="0">
                <a:solidFill>
                  <a:srgbClr val="22A0E6"/>
                </a:solidFill>
              </a:rPr>
              <a:t>people are our most valuable asset</a:t>
            </a:r>
            <a:r>
              <a:rPr lang="en-US" sz="2200" dirty="0"/>
              <a:t>. (…) We want Jordan to lead the way in </a:t>
            </a:r>
            <a:r>
              <a:rPr lang="en-US" sz="2200" b="1" dirty="0" err="1">
                <a:solidFill>
                  <a:srgbClr val="22A0E6"/>
                </a:solidFill>
              </a:rPr>
              <a:t>modernising</a:t>
            </a:r>
            <a:r>
              <a:rPr lang="en-US" sz="2200" b="1" dirty="0">
                <a:solidFill>
                  <a:srgbClr val="22A0E6"/>
                </a:solidFill>
              </a:rPr>
              <a:t> education </a:t>
            </a:r>
            <a:r>
              <a:rPr lang="en-US" sz="2200" dirty="0"/>
              <a:t>in the Arab world. (…) Modern teaching methods should be adopted (…) these methods should </a:t>
            </a:r>
            <a:r>
              <a:rPr lang="en-US" sz="2200" b="1" dirty="0">
                <a:solidFill>
                  <a:srgbClr val="22A0E6"/>
                </a:solidFill>
              </a:rPr>
              <a:t>combine theory and practice</a:t>
            </a:r>
            <a:r>
              <a:rPr lang="en-US" sz="2200" dirty="0"/>
              <a:t>, field and classroom, as well as analysis and planning.”</a:t>
            </a:r>
          </a:p>
          <a:p>
            <a:r>
              <a:rPr lang="de-DE" dirty="0" err="1">
                <a:cs typeface="Times New Roman" panose="02020603050405020304" pitchFamily="18" charset="0"/>
              </a:rPr>
              <a:t>Jordan‘s</a:t>
            </a:r>
            <a:r>
              <a:rPr lang="de-DE" dirty="0"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HRD Strategy</a:t>
            </a:r>
          </a:p>
          <a:p>
            <a:pPr lvl="1">
              <a:buFont typeface="Arial" charset="0"/>
              <a:buChar char="•"/>
            </a:pPr>
            <a:r>
              <a:rPr lang="en-US" sz="2200" dirty="0"/>
              <a:t>Need to address the mismatches between education and labor market</a:t>
            </a:r>
          </a:p>
          <a:p>
            <a:r>
              <a:rPr lang="en-US" dirty="0">
                <a:cs typeface="Times New Roman" panose="02020603050405020304" pitchFamily="18" charset="0"/>
              </a:rPr>
              <a:t>German Jordanian negotiations, September 2016</a:t>
            </a:r>
          </a:p>
          <a:p>
            <a:pPr lvl="1">
              <a:buFont typeface="Arial" charset="0"/>
              <a:buChar char="•"/>
            </a:pPr>
            <a:r>
              <a:rPr lang="en-US" sz="2200" dirty="0"/>
              <a:t>Germany supports Jordan in enhancing </a:t>
            </a:r>
            <a:r>
              <a:rPr lang="en-US" sz="2200" b="1" dirty="0">
                <a:solidFill>
                  <a:srgbClr val="22A0E6"/>
                </a:solidFill>
              </a:rPr>
              <a:t>Labor Market Oriented Training </a:t>
            </a:r>
            <a:r>
              <a:rPr lang="en-US" sz="2200" dirty="0"/>
              <a:t>through demand-driven vocational training and </a:t>
            </a:r>
            <a:r>
              <a:rPr lang="en-US" sz="2200" b="1" dirty="0">
                <a:solidFill>
                  <a:srgbClr val="22A0E6"/>
                </a:solidFill>
              </a:rPr>
              <a:t>Dual Studies (DS) </a:t>
            </a:r>
            <a:r>
              <a:rPr lang="en-US" sz="2200" dirty="0"/>
              <a:t>at educational institutions.</a:t>
            </a:r>
          </a:p>
          <a:p>
            <a:endParaRPr lang="en-US" b="1" dirty="0">
              <a:solidFill>
                <a:srgbClr val="FFC000"/>
              </a:solidFill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0202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3441859" y="1587072"/>
            <a:ext cx="5143500" cy="3955279"/>
          </a:xfrm>
          <a:prstGeom prst="ellipse">
            <a:avLst/>
          </a:prstGeom>
          <a:noFill/>
          <a:ln w="127000">
            <a:solidFill>
              <a:srgbClr val="FFCA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5" name="Title 4"/>
          <p:cNvSpPr txBox="1">
            <a:spLocks noGrp="1"/>
          </p:cNvSpPr>
          <p:nvPr>
            <p:ph type="title"/>
          </p:nvPr>
        </p:nvSpPr>
        <p:spPr>
          <a:xfrm>
            <a:off x="1815538" y="199039"/>
            <a:ext cx="7887771" cy="702644"/>
          </a:xfrm>
        </p:spPr>
        <p:txBody>
          <a:bodyPr>
            <a:noAutofit/>
          </a:bodyPr>
          <a:lstStyle/>
          <a:p>
            <a:r>
              <a:rPr lang="de-DE" altLang="de-DE" sz="4800" b="1" dirty="0" err="1">
                <a:cs typeface="Times New Roman" panose="02020603050405020304" pitchFamily="18" charset="0"/>
              </a:rPr>
              <a:t>Why</a:t>
            </a:r>
            <a:r>
              <a:rPr lang="de-DE" altLang="de-DE" sz="4800" b="1" dirty="0">
                <a:cs typeface="Times New Roman" panose="02020603050405020304" pitchFamily="18" charset="0"/>
              </a:rPr>
              <a:t> Dual Studies in Jordan?</a:t>
            </a:r>
            <a:endParaRPr lang="en-US" altLang="de-DE" sz="4800" b="1" dirty="0">
              <a:cs typeface="Times New Roman" panose="02020603050405020304" pitchFamily="18" charset="0"/>
            </a:endParaRPr>
          </a:p>
        </p:txBody>
      </p:sp>
      <p:sp>
        <p:nvSpPr>
          <p:cNvPr id="5128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926066" y="5689682"/>
            <a:ext cx="4197698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>
            <a:prstTxWarp prst="textNoShape">
              <a:avLst/>
            </a:prstTxWarp>
          </a:bodyPr>
          <a:lstStyle>
            <a:lvl1pPr>
              <a:spcBef>
                <a:spcPts val="600"/>
              </a:spcBef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Calibri" pitchFamily="34" charset="0"/>
              </a:defRPr>
            </a:lvl1pPr>
            <a:lvl2pPr marL="557213" indent="-214313">
              <a:spcBef>
                <a:spcPts val="525"/>
              </a:spcBef>
              <a:buSzPct val="100000"/>
              <a:buFont typeface="Arial" charset="0"/>
              <a:buChar char="–"/>
              <a:defRPr sz="2100">
                <a:solidFill>
                  <a:srgbClr val="000000"/>
                </a:solidFill>
                <a:latin typeface="Calibri" pitchFamily="34" charset="0"/>
              </a:defRPr>
            </a:lvl2pPr>
            <a:lvl3pPr marL="857250" indent="-171450">
              <a:spcBef>
                <a:spcPts val="450"/>
              </a:spcBef>
              <a:buSzPct val="100000"/>
              <a:buFont typeface="Arial" charset="0"/>
              <a:buChar char="•"/>
              <a:defRPr sz="1800">
                <a:solidFill>
                  <a:srgbClr val="000000"/>
                </a:solidFill>
                <a:latin typeface="Calibri" pitchFamily="34" charset="0"/>
              </a:defRPr>
            </a:lvl3pPr>
            <a:lvl4pPr marL="1200150" indent="-171450">
              <a:spcBef>
                <a:spcPts val="375"/>
              </a:spcBef>
              <a:buSzPct val="100000"/>
              <a:buFont typeface="Arial" charset="0"/>
              <a:buChar char="–"/>
              <a:defRPr sz="1500">
                <a:solidFill>
                  <a:srgbClr val="000000"/>
                </a:solidFill>
                <a:latin typeface="Calibri" pitchFamily="34" charset="0"/>
              </a:defRPr>
            </a:lvl4pPr>
            <a:lvl5pPr marL="1543050" indent="-171450">
              <a:spcBef>
                <a:spcPts val="375"/>
              </a:spcBef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5pPr>
            <a:lvl6pPr marL="1885950" indent="-17145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6pPr>
            <a:lvl7pPr marL="2228850" indent="-17145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7pPr>
            <a:lvl8pPr marL="2571750" indent="-17145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8pPr>
            <a:lvl9pPr marL="2914650" indent="-17145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750">
                <a:solidFill>
                  <a:schemeClr val="bg1"/>
                </a:solidFill>
              </a:rPr>
              <a:t>Simone Strasburger, Dual Studies Advisor at GJU; Email: dual.studies@gju.edu.jo</a:t>
            </a:r>
            <a:endParaRPr lang="en-US" sz="750" dirty="0">
              <a:solidFill>
                <a:schemeClr val="bg1"/>
              </a:solidFill>
            </a:endParaRPr>
          </a:p>
        </p:txBody>
      </p:sp>
      <p:sp>
        <p:nvSpPr>
          <p:cNvPr id="512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Calibri" pitchFamily="34" charset="0"/>
              </a:defRPr>
            </a:lvl1pPr>
            <a:lvl2pPr marL="557213" indent="-214313">
              <a:spcBef>
                <a:spcPts val="525"/>
              </a:spcBef>
              <a:buSzPct val="100000"/>
              <a:buFont typeface="Arial" charset="0"/>
              <a:buChar char="–"/>
              <a:defRPr sz="2100">
                <a:solidFill>
                  <a:srgbClr val="000000"/>
                </a:solidFill>
                <a:latin typeface="Calibri" pitchFamily="34" charset="0"/>
              </a:defRPr>
            </a:lvl2pPr>
            <a:lvl3pPr marL="857250" indent="-171450">
              <a:spcBef>
                <a:spcPts val="450"/>
              </a:spcBef>
              <a:buSzPct val="100000"/>
              <a:buFont typeface="Arial" charset="0"/>
              <a:buChar char="•"/>
              <a:defRPr sz="1800">
                <a:solidFill>
                  <a:srgbClr val="000000"/>
                </a:solidFill>
                <a:latin typeface="Calibri" pitchFamily="34" charset="0"/>
              </a:defRPr>
            </a:lvl3pPr>
            <a:lvl4pPr marL="1200150" indent="-171450">
              <a:spcBef>
                <a:spcPts val="375"/>
              </a:spcBef>
              <a:buSzPct val="100000"/>
              <a:buFont typeface="Arial" charset="0"/>
              <a:buChar char="–"/>
              <a:defRPr sz="1500">
                <a:solidFill>
                  <a:srgbClr val="000000"/>
                </a:solidFill>
                <a:latin typeface="Calibri" pitchFamily="34" charset="0"/>
              </a:defRPr>
            </a:lvl4pPr>
            <a:lvl5pPr marL="1543050" indent="-171450">
              <a:spcBef>
                <a:spcPts val="375"/>
              </a:spcBef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5pPr>
            <a:lvl6pPr marL="1885950" indent="-17145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6pPr>
            <a:lvl7pPr marL="2228850" indent="-17145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7pPr>
            <a:lvl8pPr marL="2571750" indent="-17145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8pPr>
            <a:lvl9pPr marL="2914650" indent="-17145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Font typeface="Arial" charset="0"/>
              <a:buChar char="»"/>
              <a:defRPr sz="15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5216780F-DAA0-4967-9AD6-3471910EC7ED}" type="slidenum">
              <a:rPr lang="en-US" altLang="en-US" sz="1000">
                <a:solidFill>
                  <a:schemeClr val="bg1"/>
                </a:solidFill>
                <a:latin typeface="+mj-lt"/>
              </a:rPr>
              <a:pPr>
                <a:spcBef>
                  <a:spcPct val="0"/>
                </a:spcBef>
                <a:buSzTx/>
                <a:buFontTx/>
                <a:buNone/>
              </a:pPr>
              <a:t>4</a:t>
            </a:fld>
            <a:endParaRPr lang="en-US" altLang="en-US" sz="1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550595" y="2608883"/>
            <a:ext cx="2975871" cy="1592375"/>
            <a:chOff x="545753" y="2098073"/>
            <a:chExt cx="3747655" cy="1954272"/>
          </a:xfrm>
        </p:grpSpPr>
        <p:sp>
          <p:nvSpPr>
            <p:cNvPr id="18" name="Rounded Rectangle 17"/>
            <p:cNvSpPr/>
            <p:nvPr/>
          </p:nvSpPr>
          <p:spPr>
            <a:xfrm>
              <a:off x="545753" y="2098073"/>
              <a:ext cx="3747655" cy="195427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 txBox="1"/>
            <p:nvPr/>
          </p:nvSpPr>
          <p:spPr>
            <a:xfrm>
              <a:off x="650202" y="2237276"/>
              <a:ext cx="3538754" cy="1706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/>
              <a:r>
                <a:rPr lang="de-DE" sz="2400" dirty="0"/>
                <a:t>Create </a:t>
              </a:r>
              <a:r>
                <a:rPr lang="de-DE" sz="2400" dirty="0" err="1"/>
                <a:t>trust</a:t>
              </a:r>
              <a:r>
                <a:rPr lang="de-DE" sz="2400" dirty="0"/>
                <a:t> </a:t>
              </a:r>
              <a:r>
                <a:rPr lang="de-DE" sz="2400" dirty="0" err="1"/>
                <a:t>between</a:t>
              </a:r>
              <a:r>
                <a:rPr lang="de-DE" sz="2400" dirty="0"/>
                <a:t> </a:t>
              </a:r>
              <a:r>
                <a:rPr lang="de-DE" sz="2400" dirty="0" err="1"/>
                <a:t>companies</a:t>
              </a:r>
              <a:r>
                <a:rPr lang="de-DE" sz="2400" dirty="0"/>
                <a:t> </a:t>
              </a:r>
              <a:r>
                <a:rPr lang="de-DE" sz="2400" dirty="0" err="1"/>
                <a:t>and</a:t>
              </a:r>
              <a:r>
                <a:rPr lang="de-DE" sz="2400" dirty="0"/>
                <a:t> </a:t>
              </a:r>
              <a:r>
                <a:rPr lang="de-DE" sz="2400" dirty="0" err="1"/>
                <a:t>universities</a:t>
              </a:r>
              <a:r>
                <a:rPr lang="de-DE" sz="2400" dirty="0"/>
                <a:t> (</a:t>
              </a:r>
              <a:r>
                <a:rPr lang="de-DE" sz="2400" dirty="0" err="1"/>
                <a:t>industrial</a:t>
              </a:r>
              <a:r>
                <a:rPr lang="de-DE" sz="2400" dirty="0"/>
                <a:t> links)</a:t>
              </a:r>
              <a:endParaRPr lang="en-US" sz="24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87874" y="1004950"/>
            <a:ext cx="3355860" cy="1373216"/>
            <a:chOff x="536705" y="2158812"/>
            <a:chExt cx="3747655" cy="1954272"/>
          </a:xfrm>
          <a:solidFill>
            <a:srgbClr val="C00000"/>
          </a:solidFill>
        </p:grpSpPr>
        <p:sp>
          <p:nvSpPr>
            <p:cNvPr id="27" name="Rounded Rectangle 26"/>
            <p:cNvSpPr/>
            <p:nvPr/>
          </p:nvSpPr>
          <p:spPr>
            <a:xfrm>
              <a:off x="536705" y="2158812"/>
              <a:ext cx="3747655" cy="195427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4"/>
            <p:cNvSpPr txBox="1"/>
            <p:nvPr/>
          </p:nvSpPr>
          <p:spPr>
            <a:xfrm>
              <a:off x="650205" y="2311002"/>
              <a:ext cx="3538755" cy="170668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400" dirty="0" err="1"/>
                <a:t>Workforce</a:t>
              </a:r>
              <a:r>
                <a:rPr lang="de-DE" sz="2400" dirty="0"/>
                <a:t> </a:t>
              </a:r>
              <a:r>
                <a:rPr lang="de-DE" sz="2400" dirty="0" err="1"/>
                <a:t>with</a:t>
              </a:r>
              <a:r>
                <a:rPr lang="de-DE" sz="2400" dirty="0"/>
                <a:t> </a:t>
              </a:r>
              <a:r>
                <a:rPr lang="de-DE" sz="2400" dirty="0" err="1"/>
                <a:t>practical</a:t>
              </a:r>
              <a:r>
                <a:rPr lang="de-DE" sz="2400" dirty="0"/>
                <a:t> + </a:t>
              </a:r>
              <a:r>
                <a:rPr lang="de-DE" sz="2400" dirty="0" err="1"/>
                <a:t>theoretical</a:t>
              </a:r>
              <a:r>
                <a:rPr lang="de-DE" sz="2400" dirty="0"/>
                <a:t> </a:t>
              </a:r>
              <a:r>
                <a:rPr lang="de-DE" sz="2400" dirty="0" err="1"/>
                <a:t>skills</a:t>
              </a:r>
              <a:r>
                <a:rPr lang="de-DE" sz="2400" dirty="0"/>
                <a:t> </a:t>
              </a:r>
              <a:r>
                <a:rPr lang="de-DE" sz="2400" dirty="0" err="1"/>
                <a:t>urgently</a:t>
              </a:r>
              <a:r>
                <a:rPr lang="de-DE" sz="2400" dirty="0"/>
                <a:t> </a:t>
              </a:r>
              <a:r>
                <a:rPr lang="de-DE" sz="2400" dirty="0" err="1"/>
                <a:t>needed</a:t>
              </a:r>
              <a:endParaRPr lang="de-DE" sz="24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58316" y="2603128"/>
            <a:ext cx="2988366" cy="1582777"/>
            <a:chOff x="260216" y="2135900"/>
            <a:chExt cx="3747655" cy="2070448"/>
          </a:xfrm>
          <a:solidFill>
            <a:schemeClr val="accent4"/>
          </a:solidFill>
        </p:grpSpPr>
        <p:sp>
          <p:nvSpPr>
            <p:cNvPr id="30" name="Rounded Rectangle 29"/>
            <p:cNvSpPr/>
            <p:nvPr/>
          </p:nvSpPr>
          <p:spPr>
            <a:xfrm>
              <a:off x="260216" y="2135900"/>
              <a:ext cx="3747655" cy="2070448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4"/>
            <p:cNvSpPr txBox="1"/>
            <p:nvPr/>
          </p:nvSpPr>
          <p:spPr>
            <a:xfrm>
              <a:off x="417648" y="2324615"/>
              <a:ext cx="3482004" cy="16277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/>
              <a:r>
                <a:rPr lang="en-US" sz="2400" dirty="0"/>
                <a:t>Adjust curricula to needs of companies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708177" y="4677216"/>
            <a:ext cx="2454965" cy="1388084"/>
            <a:chOff x="536705" y="2158812"/>
            <a:chExt cx="3747655" cy="1954272"/>
          </a:xfrm>
          <a:solidFill>
            <a:srgbClr val="002060"/>
          </a:solidFill>
        </p:grpSpPr>
        <p:sp>
          <p:nvSpPr>
            <p:cNvPr id="33" name="Rounded Rectangle 32"/>
            <p:cNvSpPr/>
            <p:nvPr/>
          </p:nvSpPr>
          <p:spPr>
            <a:xfrm>
              <a:off x="536705" y="2158812"/>
              <a:ext cx="3747655" cy="195427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 txBox="1"/>
            <p:nvPr/>
          </p:nvSpPr>
          <p:spPr>
            <a:xfrm>
              <a:off x="650205" y="2310999"/>
              <a:ext cx="3538754" cy="170668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/>
              <a:r>
                <a:rPr lang="en-US" sz="2400" dirty="0"/>
                <a:t>Generate jobs, </a:t>
              </a:r>
            </a:p>
            <a:p>
              <a:pPr algn="ctr"/>
              <a:r>
                <a:rPr lang="en-US" sz="2400" dirty="0"/>
                <a:t>combat youth unemployment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021307" y="4677217"/>
            <a:ext cx="2468069" cy="1400417"/>
            <a:chOff x="536705" y="2158812"/>
            <a:chExt cx="3747655" cy="1954272"/>
          </a:xfrm>
          <a:solidFill>
            <a:srgbClr val="00B050"/>
          </a:solidFill>
        </p:grpSpPr>
        <p:sp>
          <p:nvSpPr>
            <p:cNvPr id="36" name="Rounded Rectangle 35"/>
            <p:cNvSpPr/>
            <p:nvPr/>
          </p:nvSpPr>
          <p:spPr>
            <a:xfrm>
              <a:off x="536705" y="2158812"/>
              <a:ext cx="3747655" cy="195427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 txBox="1"/>
            <p:nvPr/>
          </p:nvSpPr>
          <p:spPr>
            <a:xfrm>
              <a:off x="650205" y="2311000"/>
              <a:ext cx="3538755" cy="170668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400" dirty="0" err="1"/>
                <a:t>Invest</a:t>
              </a:r>
              <a:r>
                <a:rPr lang="de-DE" sz="2400" dirty="0"/>
                <a:t> </a:t>
              </a:r>
              <a:r>
                <a:rPr lang="de-DE" sz="2400" dirty="0" err="1"/>
                <a:t>into</a:t>
              </a:r>
              <a:r>
                <a:rPr lang="de-DE" sz="2400" dirty="0"/>
                <a:t> </a:t>
              </a:r>
              <a:r>
                <a:rPr lang="de-DE" sz="2400" dirty="0" err="1"/>
                <a:t>innovation</a:t>
              </a:r>
              <a:r>
                <a:rPr lang="de-DE" sz="2400" dirty="0"/>
                <a:t> </a:t>
              </a:r>
              <a:r>
                <a:rPr lang="de-DE" sz="2400" dirty="0" err="1"/>
                <a:t>and</a:t>
              </a:r>
              <a:r>
                <a:rPr lang="de-DE" sz="2400" dirty="0"/>
                <a:t> </a:t>
              </a:r>
              <a:r>
                <a:rPr lang="de-DE" sz="2400" dirty="0" err="1"/>
                <a:t>productivity</a:t>
              </a:r>
              <a:endParaRPr lang="de-DE" sz="24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645843" y="2960287"/>
            <a:ext cx="27581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libri"/>
                <a:cs typeface="Times New Roman" panose="02020603050405020304" pitchFamily="18" charset="0"/>
              </a:rPr>
              <a:t>Bridge the GAP between education and labor market’s needs</a:t>
            </a:r>
          </a:p>
        </p:txBody>
      </p:sp>
    </p:spTree>
    <p:extLst>
      <p:ext uri="{BB962C8B-B14F-4D97-AF65-F5344CB8AC3E}">
        <p14:creationId xmlns:p14="http://schemas.microsoft.com/office/powerpoint/2010/main" val="1482418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770" y="144207"/>
            <a:ext cx="9099030" cy="1253515"/>
          </a:xfrm>
        </p:spPr>
        <p:txBody>
          <a:bodyPr/>
          <a:lstStyle/>
          <a:p>
            <a:pPr algn="l"/>
            <a:r>
              <a:rPr lang="de-DE" altLang="de-DE" sz="4800" b="1" dirty="0">
                <a:ea typeface="+mn-ea"/>
                <a:cs typeface="Times New Roman" panose="02020603050405020304" pitchFamily="18" charset="0"/>
              </a:rPr>
              <a:t>Dual Study in Germany - Drivers</a:t>
            </a:r>
            <a:endParaRPr lang="en-US" sz="4800" b="1" dirty="0"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736" y="1575955"/>
            <a:ext cx="9050482" cy="460216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de-DE" dirty="0">
                <a:latin typeface="+mj-lt"/>
                <a:cs typeface="Arial" charset="0"/>
              </a:rPr>
              <a:t>Main driver: S</a:t>
            </a:r>
            <a:r>
              <a:rPr lang="en-US" altLang="de-DE" dirty="0">
                <a:solidFill>
                  <a:schemeClr val="tx1"/>
                </a:solidFill>
                <a:latin typeface="+mj-lt"/>
                <a:cs typeface="Arial" charset="0"/>
              </a:rPr>
              <a:t>hortage of </a:t>
            </a:r>
            <a:r>
              <a:rPr lang="en-US" altLang="de-DE" b="1" dirty="0">
                <a:solidFill>
                  <a:srgbClr val="22A0E6"/>
                </a:solidFill>
                <a:latin typeface="+mj-lt"/>
                <a:cs typeface="Arial" charset="0"/>
              </a:rPr>
              <a:t>employees with sound skills in practice </a:t>
            </a:r>
            <a:r>
              <a:rPr lang="en-US" altLang="de-DE" b="1" u="sng" dirty="0">
                <a:solidFill>
                  <a:srgbClr val="22A0E6"/>
                </a:solidFill>
                <a:latin typeface="+mj-lt"/>
                <a:cs typeface="Arial" charset="0"/>
              </a:rPr>
              <a:t>and</a:t>
            </a:r>
            <a:r>
              <a:rPr lang="en-US" altLang="de-DE" b="1" dirty="0">
                <a:solidFill>
                  <a:srgbClr val="22A0E6"/>
                </a:solidFill>
                <a:latin typeface="+mj-lt"/>
                <a:cs typeface="Arial" charset="0"/>
              </a:rPr>
              <a:t> theory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de-DE" dirty="0">
                <a:latin typeface="+mj-lt"/>
                <a:cs typeface="Arial" charset="0"/>
              </a:rPr>
              <a:t>Effective means to </a:t>
            </a:r>
            <a:r>
              <a:rPr lang="en-US" altLang="de-DE" b="1" dirty="0">
                <a:solidFill>
                  <a:srgbClr val="22A0E6"/>
                </a:solidFill>
                <a:latin typeface="+mj-lt"/>
                <a:cs typeface="Arial" charset="0"/>
              </a:rPr>
              <a:t>recruit and retain ambitious staff </a:t>
            </a:r>
            <a:r>
              <a:rPr lang="en-US" altLang="de-DE" dirty="0">
                <a:latin typeface="+mj-lt"/>
                <a:cs typeface="Arial" charset="0"/>
              </a:rPr>
              <a:t>and to enhance industry - university cooperation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altLang="de-DE" b="1" i="1" dirty="0">
                <a:solidFill>
                  <a:schemeClr val="tx1"/>
                </a:solidFill>
                <a:latin typeface="+mj-lt"/>
                <a:cs typeface="Arial" charset="0"/>
              </a:rPr>
              <a:t>40 years later: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de-DE" b="1" i="1" dirty="0">
                <a:solidFill>
                  <a:srgbClr val="22A0E6"/>
                </a:solidFill>
                <a:latin typeface="+mj-lt"/>
                <a:cs typeface="Arial" charset="0"/>
              </a:rPr>
              <a:t>Companies highly satisfied </a:t>
            </a:r>
            <a:r>
              <a:rPr lang="en-US" altLang="de-DE" i="1" dirty="0">
                <a:solidFill>
                  <a:schemeClr val="tx1"/>
                </a:solidFill>
                <a:latin typeface="+mj-lt"/>
                <a:cs typeface="Arial" charset="0"/>
              </a:rPr>
              <a:t>with outcomes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de-DE" i="1" dirty="0">
                <a:latin typeface="+mj-lt"/>
                <a:cs typeface="Arial" charset="0"/>
              </a:rPr>
              <a:t>Dual Studies is the </a:t>
            </a:r>
            <a:r>
              <a:rPr lang="en-US" altLang="de-DE" b="1" i="1" dirty="0">
                <a:solidFill>
                  <a:srgbClr val="22A0E6"/>
                </a:solidFill>
                <a:latin typeface="+mj-lt"/>
                <a:cs typeface="Arial" charset="0"/>
              </a:rPr>
              <a:t>fastest growing sector </a:t>
            </a:r>
            <a:r>
              <a:rPr lang="en-US" altLang="de-DE" i="1" dirty="0">
                <a:latin typeface="+mj-lt"/>
                <a:cs typeface="Arial" charset="0"/>
              </a:rPr>
              <a:t>in German HE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de-DE" i="1" dirty="0">
                <a:latin typeface="+mj-lt"/>
                <a:cs typeface="Arial" charset="0"/>
              </a:rPr>
              <a:t>Dual education as one of the reasons for </a:t>
            </a:r>
            <a:r>
              <a:rPr lang="en-US" altLang="de-DE" b="1" i="1" dirty="0">
                <a:solidFill>
                  <a:srgbClr val="22A0E6"/>
                </a:solidFill>
                <a:latin typeface="+mj-lt"/>
                <a:cs typeface="Arial" charset="0"/>
              </a:rPr>
              <a:t>low youth unemployment</a:t>
            </a:r>
            <a:endParaRPr lang="en-US" altLang="de-DE" i="1" dirty="0">
              <a:latin typeface="+mj-lt"/>
              <a:cs typeface="Arial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altLang="de-DE" i="1" dirty="0">
              <a:latin typeface="+mj-lt"/>
              <a:cs typeface="Arial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altLang="de-DE" dirty="0">
              <a:latin typeface="+mj-lt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E28D2-13F0-4745-A8D8-567005C25B6F}" type="slidenum">
              <a:rPr lang="en-GB" sz="100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01170" y="1846216"/>
            <a:ext cx="6812499" cy="4383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ScalaSansPro-Regular" panose="02000503050000020003"/>
              </a:rPr>
              <a:t>Program Structure</a:t>
            </a:r>
          </a:p>
        </p:txBody>
      </p:sp>
      <p:pic>
        <p:nvPicPr>
          <p:cNvPr id="9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67109" y="0"/>
            <a:ext cx="2124891" cy="127145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2D12CB9-9FDC-4FC7-88E7-7EF92B2AA4AE}"/>
              </a:ext>
            </a:extLst>
          </p:cNvPr>
          <p:cNvCxnSpPr>
            <a:cxnSpLocks/>
          </p:cNvCxnSpPr>
          <p:nvPr/>
        </p:nvCxnSpPr>
        <p:spPr>
          <a:xfrm flipH="1">
            <a:off x="976546" y="1351350"/>
            <a:ext cx="3453411" cy="0"/>
          </a:xfrm>
          <a:prstGeom prst="line">
            <a:avLst/>
          </a:prstGeom>
          <a:scene3d>
            <a:camera prst="obliqueBottom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357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ScalaSansPro-Regular" panose="02000503050000020003"/>
              </a:rPr>
              <a:t>Dual Studies framework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/>
              <a:t>                              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                           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B9BB595-053F-4B46-A0BE-C9B321B443CF}"/>
              </a:ext>
            </a:extLst>
          </p:cNvPr>
          <p:cNvGrpSpPr/>
          <p:nvPr/>
        </p:nvGrpSpPr>
        <p:grpSpPr>
          <a:xfrm>
            <a:off x="2066037" y="2447945"/>
            <a:ext cx="7541961" cy="2008251"/>
            <a:chOff x="454925" y="2407264"/>
            <a:chExt cx="7541961" cy="2008251"/>
          </a:xfrm>
        </p:grpSpPr>
        <p:sp>
          <p:nvSpPr>
            <p:cNvPr id="12" name="Rectangle 11"/>
            <p:cNvSpPr/>
            <p:nvPr/>
          </p:nvSpPr>
          <p:spPr>
            <a:xfrm>
              <a:off x="454925" y="2407264"/>
              <a:ext cx="207967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  <a:latin typeface="ScalaSansPro-Regular" panose="02000503050000020003"/>
                </a:rPr>
                <a:t>ACADEMIC EDUCATION</a:t>
              </a:r>
              <a:endParaRPr lang="de-DE" sz="2400" dirty="0">
                <a:solidFill>
                  <a:schemeClr val="tx2">
                    <a:lumMod val="75000"/>
                  </a:schemeClr>
                </a:solidFill>
                <a:latin typeface="ScalaSansPro-Regular" panose="02000503050000020003"/>
              </a:endParaRPr>
            </a:p>
          </p:txBody>
        </p:sp>
        <p:pic>
          <p:nvPicPr>
            <p:cNvPr id="7" name="Graphic 6" descr="Add">
              <a:extLst>
                <a:ext uri="{FF2B5EF4-FFF2-40B4-BE49-F238E27FC236}">
                  <a16:creationId xmlns:a16="http://schemas.microsoft.com/office/drawing/2014/main" id="{994067BD-4F7E-43BA-99BE-447F3EC6C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50891" y="3661963"/>
              <a:ext cx="624838" cy="624838"/>
            </a:xfrm>
            <a:prstGeom prst="rect">
              <a:avLst/>
            </a:prstGeom>
          </p:spPr>
        </p:pic>
        <p:pic>
          <p:nvPicPr>
            <p:cNvPr id="10" name="Graphic 9" descr="Books">
              <a:extLst>
                <a:ext uri="{FF2B5EF4-FFF2-40B4-BE49-F238E27FC236}">
                  <a16:creationId xmlns:a16="http://schemas.microsoft.com/office/drawing/2014/main" id="{0D35C5E5-C866-4B4C-BB0B-AD35C794A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89844" y="3519318"/>
              <a:ext cx="820733" cy="820733"/>
            </a:xfrm>
            <a:prstGeom prst="rect">
              <a:avLst/>
            </a:prstGeom>
          </p:spPr>
        </p:pic>
        <p:pic>
          <p:nvPicPr>
            <p:cNvPr id="17" name="Graphic 16" descr="Construction worker">
              <a:extLst>
                <a:ext uri="{FF2B5EF4-FFF2-40B4-BE49-F238E27FC236}">
                  <a16:creationId xmlns:a16="http://schemas.microsoft.com/office/drawing/2014/main" id="{A3D49136-AB05-471D-A61D-D1F08E52C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044395" y="3475259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Programmer">
              <a:extLst>
                <a:ext uri="{FF2B5EF4-FFF2-40B4-BE49-F238E27FC236}">
                  <a16:creationId xmlns:a16="http://schemas.microsoft.com/office/drawing/2014/main" id="{B5320526-1FB1-404C-8531-DD48552469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211556" y="3425651"/>
              <a:ext cx="914400" cy="914400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1F805A2-A857-421C-BA3B-70A027C85EAE}"/>
                </a:ext>
              </a:extLst>
            </p:cNvPr>
            <p:cNvSpPr/>
            <p:nvPr/>
          </p:nvSpPr>
          <p:spPr>
            <a:xfrm>
              <a:off x="5917214" y="2407265"/>
              <a:ext cx="2079672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300" dirty="0">
                  <a:solidFill>
                    <a:schemeClr val="tx2">
                      <a:lumMod val="75000"/>
                    </a:schemeClr>
                  </a:solidFill>
                  <a:latin typeface="ScalaSansPro-Regular" panose="02000503050000020003"/>
                </a:rPr>
                <a:t>EXPERIENCED GRADUATES</a:t>
              </a:r>
              <a:endParaRPr lang="de-DE" sz="2300" dirty="0">
                <a:solidFill>
                  <a:schemeClr val="tx2">
                    <a:lumMod val="75000"/>
                  </a:schemeClr>
                </a:solidFill>
                <a:latin typeface="ScalaSansPro-Regular" panose="02000503050000020003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7656DEC-F2C4-406E-AEBB-F8A0CE65740F}"/>
                </a:ext>
              </a:extLst>
            </p:cNvPr>
            <p:cNvSpPr/>
            <p:nvPr/>
          </p:nvSpPr>
          <p:spPr>
            <a:xfrm>
              <a:off x="3004559" y="2407266"/>
              <a:ext cx="207967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  <a:latin typeface="ScalaSansPro-Regular" panose="02000503050000020003"/>
                </a:rPr>
                <a:t>PRACTICAL EXPERIENCE</a:t>
              </a:r>
              <a:endParaRPr lang="de-DE" sz="2400" dirty="0">
                <a:solidFill>
                  <a:schemeClr val="tx2">
                    <a:lumMod val="75000"/>
                  </a:schemeClr>
                </a:solidFill>
                <a:latin typeface="ScalaSansPro-Regular" panose="02000503050000020003"/>
              </a:endParaRPr>
            </a:p>
          </p:txBody>
        </p:sp>
        <p:pic>
          <p:nvPicPr>
            <p:cNvPr id="21" name="Graphic 20" descr="Pause">
              <a:extLst>
                <a:ext uri="{FF2B5EF4-FFF2-40B4-BE49-F238E27FC236}">
                  <a16:creationId xmlns:a16="http://schemas.microsoft.com/office/drawing/2014/main" id="{5F8F5BAA-1E5C-4443-AA10-0F97AC67B2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5400000">
              <a:off x="5521294" y="3754491"/>
              <a:ext cx="532310" cy="532310"/>
            </a:xfrm>
            <a:prstGeom prst="rect">
              <a:avLst/>
            </a:prstGeom>
          </p:spPr>
        </p:pic>
        <p:pic>
          <p:nvPicPr>
            <p:cNvPr id="26" name="Graphic 25" descr="Graduation cap">
              <a:extLst>
                <a:ext uri="{FF2B5EF4-FFF2-40B4-BE49-F238E27FC236}">
                  <a16:creationId xmlns:a16="http://schemas.microsoft.com/office/drawing/2014/main" id="{0F3D3A02-425C-485A-BF71-C37392078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532002" y="3501115"/>
              <a:ext cx="914400" cy="914400"/>
            </a:xfrm>
            <a:prstGeom prst="rect">
              <a:avLst/>
            </a:prstGeom>
          </p:spPr>
        </p:pic>
      </p:grpSp>
      <p:pic>
        <p:nvPicPr>
          <p:cNvPr id="18" name="object 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067109" y="0"/>
            <a:ext cx="2124891" cy="127145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B7E917-E04F-4E75-99BB-028A8DBA0278}"/>
              </a:ext>
            </a:extLst>
          </p:cNvPr>
          <p:cNvCxnSpPr>
            <a:cxnSpLocks/>
          </p:cNvCxnSpPr>
          <p:nvPr/>
        </p:nvCxnSpPr>
        <p:spPr>
          <a:xfrm flipH="1">
            <a:off x="976547" y="1351350"/>
            <a:ext cx="4500975" cy="0"/>
          </a:xfrm>
          <a:prstGeom prst="line">
            <a:avLst/>
          </a:prstGeom>
          <a:scene3d>
            <a:camera prst="obliqueBottom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732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ScalaSansPro-Regular" panose="02000503050000020003"/>
              </a:rPr>
              <a:t>How we apply Dual Studies?</a:t>
            </a:r>
            <a:br>
              <a:rPr lang="en-US" sz="3600" dirty="0">
                <a:latin typeface="ScalaSansPro-Regular" panose="02000503050000020003"/>
              </a:rPr>
            </a:br>
            <a:endParaRPr lang="en-US" sz="3600" dirty="0">
              <a:latin typeface="ScalaSansPro-Regular" panose="02000503050000020003"/>
            </a:endParaRPr>
          </a:p>
        </p:txBody>
      </p:sp>
      <p:pic>
        <p:nvPicPr>
          <p:cNvPr id="11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67109" y="0"/>
            <a:ext cx="2124891" cy="1271451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EB4E160-DBBE-4D09-9F1F-D8E0A7A69E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138" y="1825625"/>
            <a:ext cx="7889724" cy="4351338"/>
          </a:xfr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8683502-6514-46CD-988F-F11B9664F54D}"/>
              </a:ext>
            </a:extLst>
          </p:cNvPr>
          <p:cNvCxnSpPr>
            <a:cxnSpLocks/>
          </p:cNvCxnSpPr>
          <p:nvPr/>
        </p:nvCxnSpPr>
        <p:spPr>
          <a:xfrm flipH="1">
            <a:off x="976546" y="1102775"/>
            <a:ext cx="5273334" cy="0"/>
          </a:xfrm>
          <a:prstGeom prst="line">
            <a:avLst/>
          </a:prstGeom>
          <a:scene3d>
            <a:camera prst="obliqueBottom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091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ScalaSansPro-Regular" panose="02000503050000020003"/>
              </a:rPr>
              <a:t>How we apply Dual Studies?</a:t>
            </a:r>
            <a:br>
              <a:rPr lang="en-US" dirty="0">
                <a:latin typeface="ScalaSansPro-Regular" panose="02000503050000020003"/>
              </a:rPr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06317" y="923800"/>
            <a:ext cx="2730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-95" dirty="0">
                <a:solidFill>
                  <a:srgbClr val="FFFFFF"/>
                </a:solidFill>
                <a:latin typeface="Trebuchet MS"/>
                <a:cs typeface="Trebuchet MS"/>
              </a:rPr>
              <a:t>How we apply Dual Studies?</a:t>
            </a:r>
          </a:p>
        </p:txBody>
      </p:sp>
      <p:pic>
        <p:nvPicPr>
          <p:cNvPr id="11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67109" y="0"/>
            <a:ext cx="2124891" cy="1271451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2B3762F-25FE-4588-B4CC-F1E6B0F9B5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616" y="1825625"/>
            <a:ext cx="7864768" cy="4351338"/>
          </a:xfr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91057E-3452-4632-9A37-8532C7F6DE38}"/>
              </a:ext>
            </a:extLst>
          </p:cNvPr>
          <p:cNvCxnSpPr>
            <a:cxnSpLocks/>
          </p:cNvCxnSpPr>
          <p:nvPr/>
        </p:nvCxnSpPr>
        <p:spPr>
          <a:xfrm flipH="1">
            <a:off x="1020934" y="1076142"/>
            <a:ext cx="5220068" cy="0"/>
          </a:xfrm>
          <a:prstGeom prst="line">
            <a:avLst/>
          </a:prstGeom>
          <a:scene3d>
            <a:camera prst="obliqueBottom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26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439</Words>
  <Application>Microsoft Office PowerPoint</Application>
  <PresentationFormat>Breitbild</PresentationFormat>
  <Paragraphs>83</Paragraphs>
  <Slides>13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ScalaSansPro-Bold</vt:lpstr>
      <vt:lpstr>ScalaSansPro-Regular</vt:lpstr>
      <vt:lpstr>Trebuchet MS</vt:lpstr>
      <vt:lpstr>Wingdings</vt:lpstr>
      <vt:lpstr>Office Theme</vt:lpstr>
      <vt:lpstr>PowerPoint-Präsentation</vt:lpstr>
      <vt:lpstr>Dual Studies concept </vt:lpstr>
      <vt:lpstr>Context</vt:lpstr>
      <vt:lpstr>Why Dual Studies in Jordan?</vt:lpstr>
      <vt:lpstr>Dual Study in Germany - Drivers</vt:lpstr>
      <vt:lpstr>Program Structure</vt:lpstr>
      <vt:lpstr>Dual Studies framework</vt:lpstr>
      <vt:lpstr>How we apply Dual Studies? </vt:lpstr>
      <vt:lpstr>How we apply Dual Studies? </vt:lpstr>
      <vt:lpstr>Where are we?</vt:lpstr>
      <vt:lpstr>PowerPoint-Präsentation</vt:lpstr>
      <vt:lpstr>PowerPoint-Präsentation</vt:lpstr>
      <vt:lpstr>Learn about the experience of our partner companies in the Dual Studies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Alqusar, Renad</dc:creator>
  <cp:lastModifiedBy>Wildfeuer, Iris</cp:lastModifiedBy>
  <cp:revision>31</cp:revision>
  <dcterms:created xsi:type="dcterms:W3CDTF">2021-09-16T10:45:10Z</dcterms:created>
  <dcterms:modified xsi:type="dcterms:W3CDTF">2021-09-28T09:41:26Z</dcterms:modified>
</cp:coreProperties>
</file>